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1" r:id="rId2"/>
    <p:sldId id="295" r:id="rId3"/>
    <p:sldId id="257" r:id="rId4"/>
    <p:sldId id="258" r:id="rId5"/>
    <p:sldId id="297" r:id="rId6"/>
    <p:sldId id="296" r:id="rId7"/>
    <p:sldId id="299" r:id="rId8"/>
    <p:sldId id="298" r:id="rId9"/>
    <p:sldId id="300" r:id="rId10"/>
    <p:sldId id="301" r:id="rId11"/>
    <p:sldId id="264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38" autoAdjust="0"/>
    <p:restoredTop sz="94444" autoAdjust="0"/>
  </p:normalViewPr>
  <p:slideViewPr>
    <p:cSldViewPr snapToGrid="0">
      <p:cViewPr varScale="1">
        <p:scale>
          <a:sx n="67" d="100"/>
          <a:sy n="67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9E69A-DF83-4C74-A2DC-589E6A453941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B64D1-95AD-4B69-8C5F-6C8E648D92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84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B64D1-95AD-4B69-8C5F-6C8E648D9249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360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91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29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2134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408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40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468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056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149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563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05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1188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EC72A3-13E9-40F5-9375-B2C3C68C4540}" type="datetimeFigureOut">
              <a:rPr lang="fr-BE" smtClean="0"/>
              <a:t>11-05-21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FF88242-B202-47B3-98D0-E9D162F52CE2}" type="slidenum">
              <a:rPr lang="fr-BE" smtClean="0"/>
              <a:t>‹N°›</a:t>
            </a:fld>
            <a:endParaRPr lang="fr-B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8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96963" y="1722783"/>
            <a:ext cx="10403522" cy="1457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952876" y="4013602"/>
            <a:ext cx="6691696" cy="1558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BE" sz="4400" b="1" dirty="0" smtClean="0">
                <a:solidFill>
                  <a:schemeClr val="tx1"/>
                </a:solidFill>
              </a:rPr>
              <a:t>Infor </a:t>
            </a:r>
            <a:r>
              <a:rPr lang="fr-BE" sz="4400" b="1" dirty="0">
                <a:solidFill>
                  <a:schemeClr val="tx1"/>
                </a:solidFill>
              </a:rPr>
              <a:t>Jeunes </a:t>
            </a:r>
            <a:r>
              <a:rPr lang="fr-BE" sz="4400" b="1" dirty="0" smtClean="0">
                <a:solidFill>
                  <a:schemeClr val="tx1"/>
                </a:solidFill>
              </a:rPr>
              <a:t>Bruxelles</a:t>
            </a:r>
          </a:p>
          <a:p>
            <a:pPr algn="ctr">
              <a:lnSpc>
                <a:spcPct val="150000"/>
              </a:lnSpc>
            </a:pPr>
            <a:r>
              <a:rPr lang="fr-BE" sz="3600" dirty="0">
                <a:solidFill>
                  <a:schemeClr val="tx1"/>
                </a:solidFill>
              </a:rPr>
              <a:t>Victor Lindberg</a:t>
            </a:r>
            <a:endParaRPr lang="fr-BE" sz="3600" b="1" dirty="0">
              <a:solidFill>
                <a:schemeClr val="tx1"/>
              </a:solidFill>
            </a:endParaRPr>
          </a:p>
        </p:txBody>
      </p:sp>
      <p:pic>
        <p:nvPicPr>
          <p:cNvPr id="7" name="Image 6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724" y="1491597"/>
            <a:ext cx="1800000" cy="18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81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3</a:t>
            </a:r>
            <a:r>
              <a:rPr lang="fr-BE" dirty="0" smtClean="0">
                <a:solidFill>
                  <a:schemeClr val="tx1"/>
                </a:solidFill>
              </a:rPr>
              <a:t>. Présentation du blason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endParaRPr lang="fr-BE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BE" b="1" dirty="0" smtClean="0">
                <a:solidFill>
                  <a:srgbClr val="C00000"/>
                </a:solidFill>
              </a:rPr>
              <a:t>Règle 1</a:t>
            </a:r>
            <a:r>
              <a:rPr lang="fr-BE" dirty="0" smtClean="0">
                <a:solidFill>
                  <a:schemeClr val="tx1"/>
                </a:solidFill>
              </a:rPr>
              <a:t> : pas d’interventions pendant les présentations</a:t>
            </a:r>
          </a:p>
          <a:p>
            <a:pPr marL="457200" indent="-457200">
              <a:buFont typeface="+mj-lt"/>
              <a:buAutoNum type="arabicPeriod"/>
            </a:pPr>
            <a:r>
              <a:rPr lang="fr-BE" b="1" dirty="0" smtClean="0">
                <a:solidFill>
                  <a:srgbClr val="C00000"/>
                </a:solidFill>
              </a:rPr>
              <a:t>Règle 2</a:t>
            </a:r>
            <a:r>
              <a:rPr lang="fr-BE" dirty="0" smtClean="0">
                <a:solidFill>
                  <a:schemeClr val="tx1"/>
                </a:solidFill>
              </a:rPr>
              <a:t> : respecter les idées et peurs des autres – pendant </a:t>
            </a:r>
            <a:r>
              <a:rPr lang="fr-BE" u="sng" dirty="0" smtClean="0">
                <a:solidFill>
                  <a:schemeClr val="tx1"/>
                </a:solidFill>
              </a:rPr>
              <a:t>et</a:t>
            </a:r>
            <a:r>
              <a:rPr lang="fr-BE" dirty="0" smtClean="0">
                <a:solidFill>
                  <a:schemeClr val="tx1"/>
                </a:solidFill>
              </a:rPr>
              <a:t> après</a:t>
            </a:r>
          </a:p>
          <a:p>
            <a:pPr marL="457200" indent="-457200">
              <a:buFont typeface="+mj-lt"/>
              <a:buAutoNum type="arabicPeriod"/>
            </a:pPr>
            <a:r>
              <a:rPr lang="fr-BE" b="1" dirty="0" smtClean="0">
                <a:solidFill>
                  <a:srgbClr val="C00000"/>
                </a:solidFill>
              </a:rPr>
              <a:t>Règle 3</a:t>
            </a:r>
            <a:r>
              <a:rPr lang="fr-BE" dirty="0" smtClean="0">
                <a:solidFill>
                  <a:schemeClr val="tx1"/>
                </a:solidFill>
              </a:rPr>
              <a:t> : personne n’est obligé de tout présenter au groupe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[Si le temps est compté] </a:t>
            </a:r>
            <a:r>
              <a:rPr lang="fr-BE" dirty="0" smtClean="0">
                <a:solidFill>
                  <a:schemeClr val="tx1"/>
                </a:solidFill>
              </a:rPr>
              <a:t>Chronométrer ± 1’30 par élève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Demandez aux élèves de présenter leur blason 1 par 1</a:t>
            </a: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365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1"/>
                </a:solidFill>
              </a:rPr>
              <a:t>Service Orientation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endParaRPr lang="fr-BE" b="1" dirty="0">
              <a:solidFill>
                <a:schemeClr val="tx1"/>
              </a:solidFill>
            </a:endParaRPr>
          </a:p>
          <a:p>
            <a:r>
              <a:rPr lang="fr-BE" b="1" dirty="0">
                <a:solidFill>
                  <a:schemeClr val="tx1"/>
                </a:solidFill>
              </a:rPr>
              <a:t>Lundi</a:t>
            </a:r>
            <a:r>
              <a:rPr lang="fr-BE" dirty="0">
                <a:solidFill>
                  <a:schemeClr val="tx1"/>
                </a:solidFill>
              </a:rPr>
              <a:t> au </a:t>
            </a:r>
            <a:r>
              <a:rPr lang="fr-BE" dirty="0" err="1">
                <a:solidFill>
                  <a:srgbClr val="C00000"/>
                </a:solidFill>
              </a:rPr>
              <a:t>Chass’Info</a:t>
            </a:r>
            <a:r>
              <a:rPr lang="fr-BE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(Chaussée de Wavre, 708) </a:t>
            </a:r>
            <a:r>
              <a:rPr lang="fr-BE" dirty="0">
                <a:solidFill>
                  <a:schemeClr val="tx1"/>
                </a:solidFill>
              </a:rPr>
              <a:t>à </a:t>
            </a:r>
            <a:r>
              <a:rPr lang="fr-BE" b="1" dirty="0">
                <a:solidFill>
                  <a:srgbClr val="7030A0"/>
                </a:solidFill>
              </a:rPr>
              <a:t>Etterbeek</a:t>
            </a:r>
          </a:p>
          <a:p>
            <a:endParaRPr lang="fr-BE" sz="100" dirty="0">
              <a:solidFill>
                <a:schemeClr val="tx1"/>
              </a:solidFill>
            </a:endParaRPr>
          </a:p>
          <a:p>
            <a:r>
              <a:rPr lang="fr-BE" b="1" dirty="0">
                <a:solidFill>
                  <a:schemeClr val="tx1"/>
                </a:solidFill>
              </a:rPr>
              <a:t>Lundi</a:t>
            </a:r>
            <a:r>
              <a:rPr lang="fr-BE" dirty="0">
                <a:solidFill>
                  <a:schemeClr val="tx1"/>
                </a:solidFill>
              </a:rPr>
              <a:t>,</a:t>
            </a:r>
            <a:r>
              <a:rPr lang="fr-BE" b="1" dirty="0">
                <a:solidFill>
                  <a:schemeClr val="tx1"/>
                </a:solidFill>
              </a:rPr>
              <a:t> mardi </a:t>
            </a:r>
            <a:r>
              <a:rPr lang="fr-BE" dirty="0">
                <a:solidFill>
                  <a:schemeClr val="tx1"/>
                </a:solidFill>
              </a:rPr>
              <a:t>et</a:t>
            </a:r>
            <a:r>
              <a:rPr lang="fr-BE" b="1" dirty="0">
                <a:solidFill>
                  <a:schemeClr val="tx1"/>
                </a:solidFill>
              </a:rPr>
              <a:t> mercredi</a:t>
            </a:r>
            <a:r>
              <a:rPr lang="fr-BE" dirty="0">
                <a:solidFill>
                  <a:schemeClr val="tx1"/>
                </a:solidFill>
              </a:rPr>
              <a:t> au </a:t>
            </a:r>
            <a:r>
              <a:rPr lang="fr-BE" dirty="0">
                <a:solidFill>
                  <a:srgbClr val="C00000"/>
                </a:solidFill>
              </a:rPr>
              <a:t>PIJ </a:t>
            </a:r>
            <a:r>
              <a:rPr lang="fr-BE" sz="1600" dirty="0">
                <a:solidFill>
                  <a:schemeClr val="tx1"/>
                </a:solidFill>
              </a:rPr>
              <a:t>(Rue Emile Féron, 8) </a:t>
            </a:r>
            <a:r>
              <a:rPr lang="fr-BE" dirty="0">
                <a:solidFill>
                  <a:schemeClr val="tx1"/>
                </a:solidFill>
              </a:rPr>
              <a:t>à </a:t>
            </a:r>
            <a:r>
              <a:rPr lang="fr-BE" b="1" dirty="0">
                <a:solidFill>
                  <a:srgbClr val="7030A0"/>
                </a:solidFill>
              </a:rPr>
              <a:t>Saint-Gilles</a:t>
            </a:r>
          </a:p>
          <a:p>
            <a:endParaRPr lang="fr-BE" sz="100" b="1" dirty="0">
              <a:solidFill>
                <a:srgbClr val="7030A0"/>
              </a:solidFill>
            </a:endParaRPr>
          </a:p>
          <a:p>
            <a:r>
              <a:rPr lang="fr-BE" b="1" dirty="0">
                <a:solidFill>
                  <a:schemeClr val="tx1"/>
                </a:solidFill>
              </a:rPr>
              <a:t>Jeudi</a:t>
            </a:r>
            <a:r>
              <a:rPr lang="fr-BE" dirty="0">
                <a:solidFill>
                  <a:schemeClr val="tx1"/>
                </a:solidFill>
              </a:rPr>
              <a:t> chez </a:t>
            </a:r>
            <a:r>
              <a:rPr lang="fr-BE" dirty="0">
                <a:solidFill>
                  <a:srgbClr val="C00000"/>
                </a:solidFill>
              </a:rPr>
              <a:t>IJBxl </a:t>
            </a:r>
            <a:r>
              <a:rPr lang="fr-BE" sz="1600" dirty="0">
                <a:solidFill>
                  <a:schemeClr val="tx1"/>
                </a:solidFill>
              </a:rPr>
              <a:t>(Rue van Artevelde, 155) </a:t>
            </a:r>
            <a:r>
              <a:rPr lang="fr-BE" dirty="0">
                <a:solidFill>
                  <a:schemeClr val="tx1"/>
                </a:solidFill>
              </a:rPr>
              <a:t>à </a:t>
            </a:r>
            <a:r>
              <a:rPr lang="fr-BE" b="1" dirty="0">
                <a:solidFill>
                  <a:srgbClr val="7030A0"/>
                </a:solidFill>
              </a:rPr>
              <a:t>Bruxelles 1000</a:t>
            </a:r>
          </a:p>
          <a:p>
            <a:pPr marL="0" indent="0">
              <a:buNone/>
            </a:pPr>
            <a:endParaRPr lang="fr-BE" sz="100" dirty="0">
              <a:solidFill>
                <a:schemeClr val="tx1"/>
              </a:solidFill>
            </a:endParaRPr>
          </a:p>
          <a:p>
            <a:r>
              <a:rPr lang="fr-BE" b="1" dirty="0">
                <a:solidFill>
                  <a:schemeClr val="tx1"/>
                </a:solidFill>
              </a:rPr>
              <a:t>Mercredi</a:t>
            </a:r>
            <a:r>
              <a:rPr lang="fr-BE" dirty="0">
                <a:solidFill>
                  <a:schemeClr val="tx1"/>
                </a:solidFill>
              </a:rPr>
              <a:t> au </a:t>
            </a:r>
            <a:r>
              <a:rPr lang="fr-BE" dirty="0">
                <a:solidFill>
                  <a:srgbClr val="C00000"/>
                </a:solidFill>
              </a:rPr>
              <a:t>Pôle Jeunesse </a:t>
            </a:r>
            <a:r>
              <a:rPr lang="fr-BE" sz="1600" dirty="0">
                <a:solidFill>
                  <a:schemeClr val="tx1"/>
                </a:solidFill>
              </a:rPr>
              <a:t>(Boulevard Léopold II, 170) </a:t>
            </a:r>
            <a:r>
              <a:rPr lang="fr-BE" dirty="0">
                <a:solidFill>
                  <a:schemeClr val="tx1"/>
                </a:solidFill>
              </a:rPr>
              <a:t>à </a:t>
            </a:r>
            <a:r>
              <a:rPr lang="fr-BE" b="1" dirty="0">
                <a:solidFill>
                  <a:srgbClr val="7030A0"/>
                </a:solidFill>
              </a:rPr>
              <a:t>Molenbeek-Saint-Jean</a:t>
            </a:r>
          </a:p>
          <a:p>
            <a:pPr marL="0" indent="0">
              <a:buNone/>
            </a:pPr>
            <a:endParaRPr lang="fr-BE" sz="100" dirty="0">
              <a:solidFill>
                <a:schemeClr val="tx1"/>
              </a:solidFill>
            </a:endParaRPr>
          </a:p>
          <a:p>
            <a:r>
              <a:rPr lang="fr-BE" b="1" dirty="0">
                <a:solidFill>
                  <a:schemeClr val="tx1"/>
                </a:solidFill>
              </a:rPr>
              <a:t>Jours variables </a:t>
            </a:r>
            <a:r>
              <a:rPr lang="fr-BE" dirty="0">
                <a:solidFill>
                  <a:schemeClr val="tx1"/>
                </a:solidFill>
              </a:rPr>
              <a:t>dans les </a:t>
            </a:r>
            <a:r>
              <a:rPr lang="fr-BE" dirty="0">
                <a:solidFill>
                  <a:srgbClr val="C00000"/>
                </a:solidFill>
              </a:rPr>
              <a:t>bureaux d’IJBxl </a:t>
            </a:r>
            <a:r>
              <a:rPr lang="fr-BE" sz="1600" dirty="0">
                <a:solidFill>
                  <a:schemeClr val="tx1"/>
                </a:solidFill>
              </a:rPr>
              <a:t>(Boulevard Adolphe Max, 155)</a:t>
            </a:r>
            <a:r>
              <a:rPr lang="fr-BE" dirty="0">
                <a:solidFill>
                  <a:schemeClr val="tx1"/>
                </a:solidFill>
              </a:rPr>
              <a:t> à </a:t>
            </a:r>
            <a:r>
              <a:rPr lang="fr-BE" b="1" dirty="0">
                <a:solidFill>
                  <a:srgbClr val="7030A0"/>
                </a:solidFill>
              </a:rPr>
              <a:t>Bruxelles 1000</a:t>
            </a: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6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… et comment prendre rendez-vous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Par téléphone : </a:t>
            </a:r>
            <a:r>
              <a:rPr lang="fr-FR" b="1" dirty="0">
                <a:solidFill>
                  <a:srgbClr val="C00000"/>
                </a:solidFill>
              </a:rPr>
              <a:t>02/514.41.11</a:t>
            </a:r>
          </a:p>
          <a:p>
            <a:pPr marL="268288" indent="-268288">
              <a:buNone/>
            </a:pPr>
            <a:endParaRPr lang="fr-FR" sz="100" b="1" dirty="0">
              <a:solidFill>
                <a:srgbClr val="C00000"/>
              </a:solidFill>
            </a:endParaRP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Plus d’infos : </a:t>
            </a:r>
            <a:r>
              <a:rPr lang="fr-FR" u="sng" dirty="0">
                <a:solidFill>
                  <a:srgbClr val="0070C0"/>
                </a:solidFill>
              </a:rPr>
              <a:t>ijbxl.be/service-orientation</a:t>
            </a:r>
          </a:p>
          <a:p>
            <a:pPr marL="268288" indent="-268288">
              <a:buNone/>
            </a:pPr>
            <a:endParaRPr lang="fr-FR" sz="100" dirty="0">
              <a:solidFill>
                <a:schemeClr val="tx1"/>
              </a:solidFill>
            </a:endParaRP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100% confidentiel (secret professionnel oblige) !</a:t>
            </a: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96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858986"/>
            <a:ext cx="10058400" cy="44960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BE" sz="100" dirty="0">
              <a:solidFill>
                <a:schemeClr val="tx1"/>
              </a:solidFill>
            </a:endParaRPr>
          </a:p>
          <a:p>
            <a:pPr marL="368300" indent="-368300">
              <a:buFont typeface="+mj-lt"/>
              <a:buAutoNum type="arabicPeriod"/>
            </a:pPr>
            <a:r>
              <a:rPr lang="fr-BE" dirty="0">
                <a:solidFill>
                  <a:schemeClr val="tx1"/>
                </a:solidFill>
              </a:rPr>
              <a:t>Présentation d’Infor Jeunes Bruxelles </a:t>
            </a:r>
            <a:r>
              <a:rPr lang="fr-BE" dirty="0" smtClean="0">
                <a:solidFill>
                  <a:schemeClr val="tx1"/>
                </a:solidFill>
              </a:rPr>
              <a:t>et </a:t>
            </a:r>
            <a:r>
              <a:rPr lang="fr-BE" dirty="0">
                <a:solidFill>
                  <a:schemeClr val="tx1"/>
                </a:solidFill>
              </a:rPr>
              <a:t>de nos 2 services spécialisés </a:t>
            </a:r>
            <a:r>
              <a:rPr lang="fr-BE" u="sng" dirty="0">
                <a:solidFill>
                  <a:schemeClr val="tx1"/>
                </a:solidFill>
              </a:rPr>
              <a:t>gratuits</a:t>
            </a:r>
          </a:p>
          <a:p>
            <a:pPr marL="368300" indent="-3683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Présentation de l’animation </a:t>
            </a:r>
            <a:r>
              <a:rPr lang="fr-BE" b="1" dirty="0" smtClean="0">
                <a:solidFill>
                  <a:srgbClr val="C00000"/>
                </a:solidFill>
              </a:rPr>
              <a:t>Ma Punchline </a:t>
            </a:r>
            <a:r>
              <a:rPr lang="fr-BE" dirty="0" smtClean="0">
                <a:solidFill>
                  <a:schemeClr val="tx1"/>
                </a:solidFill>
              </a:rPr>
              <a:t>(adaptée pour le Défi des Talents 2021)</a:t>
            </a:r>
          </a:p>
          <a:p>
            <a:pPr marL="368300" indent="-3683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Infos </a:t>
            </a:r>
            <a:r>
              <a:rPr lang="fr-BE" dirty="0">
                <a:solidFill>
                  <a:schemeClr val="tx1"/>
                </a:solidFill>
              </a:rPr>
              <a:t>pour prendre rendez-vous </a:t>
            </a:r>
            <a:r>
              <a:rPr lang="fr-BE" dirty="0" smtClean="0">
                <a:solidFill>
                  <a:schemeClr val="tx1"/>
                </a:solidFill>
              </a:rPr>
              <a:t>au Service Orientation</a:t>
            </a: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812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Infor Jeunes </a:t>
            </a:r>
            <a:r>
              <a:rPr lang="fr-BE" dirty="0" smtClean="0">
                <a:solidFill>
                  <a:schemeClr val="tx1"/>
                </a:solidFill>
              </a:rPr>
              <a:t>Bruxelles c’est :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858986"/>
            <a:ext cx="10058400" cy="44960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BE" sz="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BE" sz="2800" dirty="0" smtClean="0">
                <a:solidFill>
                  <a:schemeClr val="tx1"/>
                </a:solidFill>
              </a:rPr>
              <a:t>Service Information </a:t>
            </a:r>
            <a:r>
              <a:rPr lang="fr-BE" sz="2800" b="1" dirty="0" smtClean="0">
                <a:solidFill>
                  <a:srgbClr val="C00000"/>
                </a:solidFill>
              </a:rPr>
              <a:t>généraliste</a:t>
            </a:r>
            <a:endParaRPr lang="fr-BE" sz="2800" b="1" dirty="0">
              <a:solidFill>
                <a:srgbClr val="C00000"/>
              </a:solidFill>
            </a:endParaRP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Gratuit, s</a:t>
            </a:r>
            <a:r>
              <a:rPr lang="fr-BE" dirty="0">
                <a:solidFill>
                  <a:schemeClr val="tx1"/>
                </a:solidFill>
              </a:rPr>
              <a:t>ans rendez-vous, ouvert à tous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tx1"/>
                </a:solidFill>
              </a:rPr>
              <a:t>Permanences </a:t>
            </a:r>
            <a:r>
              <a:rPr lang="fr-BE" u="sng" dirty="0">
                <a:solidFill>
                  <a:schemeClr val="tx1"/>
                </a:solidFill>
              </a:rPr>
              <a:t>en présentiel</a:t>
            </a:r>
            <a:r>
              <a:rPr lang="fr-BE" dirty="0">
                <a:solidFill>
                  <a:schemeClr val="tx1"/>
                </a:solidFill>
              </a:rPr>
              <a:t> sur plus de 10 communes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tx1"/>
                </a:solidFill>
              </a:rPr>
              <a:t>Téléphone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tx1"/>
                </a:solidFill>
              </a:rPr>
              <a:t>Mail et tchat</a:t>
            </a:r>
          </a:p>
          <a:p>
            <a:pPr marL="0" indent="0">
              <a:buNone/>
            </a:pPr>
            <a:endParaRPr lang="fr-BE" sz="1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r-BE" dirty="0">
                <a:solidFill>
                  <a:schemeClr val="tx1"/>
                </a:solidFill>
              </a:rPr>
              <a:t>Enseignement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</a:t>
            </a:r>
            <a:r>
              <a:rPr lang="fr-BE" dirty="0">
                <a:solidFill>
                  <a:schemeClr val="tx1"/>
                </a:solidFill>
              </a:rPr>
              <a:t>Formation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</a:t>
            </a:r>
            <a:r>
              <a:rPr lang="fr-BE" dirty="0">
                <a:solidFill>
                  <a:schemeClr val="tx1"/>
                </a:solidFill>
              </a:rPr>
              <a:t>Travail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</a:t>
            </a:r>
            <a:r>
              <a:rPr lang="fr-BE" dirty="0">
                <a:solidFill>
                  <a:schemeClr val="tx1"/>
                </a:solidFill>
              </a:rPr>
              <a:t>Logement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</a:t>
            </a:r>
            <a:r>
              <a:rPr lang="fr-BE" dirty="0">
                <a:solidFill>
                  <a:schemeClr val="tx1"/>
                </a:solidFill>
              </a:rPr>
              <a:t>Famille</a:t>
            </a:r>
            <a:endParaRPr lang="fr-BE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marL="0" indent="0" algn="ctr">
              <a:buNone/>
            </a:pPr>
            <a:r>
              <a:rPr lang="fr-BE" dirty="0">
                <a:solidFill>
                  <a:schemeClr val="tx1"/>
                </a:solidFill>
              </a:rPr>
              <a:t>Santé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A</a:t>
            </a:r>
            <a:r>
              <a:rPr lang="fr-BE" dirty="0">
                <a:solidFill>
                  <a:schemeClr val="tx1"/>
                </a:solidFill>
              </a:rPr>
              <a:t>ide sociale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J</a:t>
            </a:r>
            <a:r>
              <a:rPr lang="fr-BE" dirty="0">
                <a:solidFill>
                  <a:schemeClr val="tx1"/>
                </a:solidFill>
              </a:rPr>
              <a:t>ustice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 I</a:t>
            </a:r>
            <a:r>
              <a:rPr lang="fr-BE" dirty="0">
                <a:solidFill>
                  <a:schemeClr val="tx1"/>
                </a:solidFill>
              </a:rPr>
              <a:t>nternational </a:t>
            </a:r>
            <a:r>
              <a:rPr lang="fr-BE" dirty="0">
                <a:solidFill>
                  <a:schemeClr val="tx1"/>
                </a:solidFill>
                <a:sym typeface="Symbol" panose="05050102010706020507" pitchFamily="18" charset="2"/>
              </a:rPr>
              <a:t> L</a:t>
            </a:r>
            <a:r>
              <a:rPr lang="fr-BE" dirty="0">
                <a:solidFill>
                  <a:schemeClr val="tx1"/>
                </a:solidFill>
              </a:rPr>
              <a:t>oisirs et vacances</a:t>
            </a:r>
          </a:p>
          <a:p>
            <a:pPr marL="0" indent="0">
              <a:buNone/>
            </a:pP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08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1"/>
                </a:solidFill>
              </a:rPr>
              <a:t>Mais aussi : 2 services spécialisés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BE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BE" sz="2800" b="1" dirty="0">
                <a:solidFill>
                  <a:schemeClr val="tx1"/>
                </a:solidFill>
              </a:rPr>
              <a:t>Service Juridique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tx1"/>
                </a:solidFill>
              </a:rPr>
              <a:t>Assistance </a:t>
            </a:r>
            <a:r>
              <a:rPr lang="fr-BE" u="sng" dirty="0" smtClean="0">
                <a:solidFill>
                  <a:schemeClr val="tx1"/>
                </a:solidFill>
              </a:rPr>
              <a:t>gratuite</a:t>
            </a:r>
            <a:r>
              <a:rPr lang="fr-BE" dirty="0" smtClean="0">
                <a:solidFill>
                  <a:schemeClr val="tx1"/>
                </a:solidFill>
              </a:rPr>
              <a:t> pour </a:t>
            </a:r>
            <a:r>
              <a:rPr lang="fr-BE" dirty="0">
                <a:solidFill>
                  <a:schemeClr val="tx1"/>
                </a:solidFill>
              </a:rPr>
              <a:t>l’enseignement supérieur</a:t>
            </a:r>
          </a:p>
          <a:p>
            <a:pPr marL="0" indent="0">
              <a:buNone/>
            </a:pPr>
            <a:endParaRPr lang="fr-BE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BE" sz="2800" b="1" dirty="0">
                <a:solidFill>
                  <a:schemeClr val="tx1"/>
                </a:solidFill>
              </a:rPr>
              <a:t>Service Orientation </a:t>
            </a:r>
            <a:endParaRPr lang="fr-BE" sz="1900" b="1" dirty="0">
              <a:solidFill>
                <a:schemeClr val="tx1"/>
              </a:solidFill>
            </a:endParaRP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tx1"/>
                </a:solidFill>
              </a:rPr>
              <a:t>Entretiens </a:t>
            </a:r>
            <a:r>
              <a:rPr lang="fr-BE" dirty="0" smtClean="0">
                <a:solidFill>
                  <a:schemeClr val="tx1"/>
                </a:solidFill>
              </a:rPr>
              <a:t>individuels </a:t>
            </a:r>
            <a:r>
              <a:rPr lang="fr-BE" u="sng" dirty="0" smtClean="0">
                <a:solidFill>
                  <a:schemeClr val="tx1"/>
                </a:solidFill>
              </a:rPr>
              <a:t>gratuits</a:t>
            </a:r>
            <a:r>
              <a:rPr lang="fr-BE" dirty="0" smtClean="0">
                <a:solidFill>
                  <a:schemeClr val="tx1"/>
                </a:solidFill>
              </a:rPr>
              <a:t> </a:t>
            </a:r>
            <a:r>
              <a:rPr lang="fr-BE" dirty="0">
                <a:solidFill>
                  <a:schemeClr val="tx1"/>
                </a:solidFill>
              </a:rPr>
              <a:t>1x/semaine d’1 - 2 heures</a:t>
            </a: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722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96963" y="1722783"/>
            <a:ext cx="10403522" cy="1457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952876" y="2601661"/>
            <a:ext cx="6691696" cy="1558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BE" sz="6000" b="1" dirty="0" smtClean="0">
                <a:solidFill>
                  <a:schemeClr val="tx1"/>
                </a:solidFill>
              </a:rPr>
              <a:t>Animation</a:t>
            </a:r>
          </a:p>
          <a:p>
            <a:pPr algn="ctr">
              <a:lnSpc>
                <a:spcPct val="150000"/>
              </a:lnSpc>
            </a:pPr>
            <a:r>
              <a:rPr lang="fr-BE" dirty="0" smtClean="0">
                <a:solidFill>
                  <a:schemeClr val="tx1"/>
                </a:solidFill>
              </a:rPr>
              <a:t>Ma Punchline</a:t>
            </a:r>
            <a:endParaRPr lang="fr-B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1"/>
                </a:solidFill>
              </a:rPr>
              <a:t>En bref</a:t>
            </a: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20409"/>
              </p:ext>
            </p:extLst>
          </p:nvPr>
        </p:nvGraphicFramePr>
        <p:xfrm>
          <a:off x="1194911" y="2031205"/>
          <a:ext cx="9960769" cy="3841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103">
                  <a:extLst>
                    <a:ext uri="{9D8B030D-6E8A-4147-A177-3AD203B41FA5}">
                      <a16:colId xmlns:a16="http://schemas.microsoft.com/office/drawing/2014/main" val="2762549506"/>
                    </a:ext>
                  </a:extLst>
                </a:gridCol>
                <a:gridCol w="8202666">
                  <a:extLst>
                    <a:ext uri="{9D8B030D-6E8A-4147-A177-3AD203B41FA5}">
                      <a16:colId xmlns:a16="http://schemas.microsoft.com/office/drawing/2014/main" val="835625638"/>
                    </a:ext>
                  </a:extLst>
                </a:gridCol>
              </a:tblGrid>
              <a:tr h="76838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Pourquoi ?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Exprimer ses envies et ses peurs par rapport à son orientation</a:t>
                      </a:r>
                      <a:r>
                        <a:rPr lang="fr-BE" b="0" baseline="0" dirty="0" smtClean="0">
                          <a:solidFill>
                            <a:schemeClr val="tx1"/>
                          </a:solidFill>
                        </a:rPr>
                        <a:t> en les partageant avec la classe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593801"/>
                  </a:ext>
                </a:extLst>
              </a:tr>
              <a:tr h="768387">
                <a:tc>
                  <a:txBody>
                    <a:bodyPr/>
                    <a:lstStyle/>
                    <a:p>
                      <a:pPr algn="ctr"/>
                      <a:r>
                        <a:rPr lang="fr-BE" sz="1800" b="1" dirty="0" smtClean="0">
                          <a:solidFill>
                            <a:schemeClr val="tx1"/>
                          </a:solidFill>
                        </a:rPr>
                        <a:t>Comment ?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Le blason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902381"/>
                  </a:ext>
                </a:extLst>
              </a:tr>
              <a:tr h="768387">
                <a:tc>
                  <a:txBody>
                    <a:bodyPr/>
                    <a:lstStyle/>
                    <a:p>
                      <a:pPr algn="ctr"/>
                      <a:r>
                        <a:rPr lang="fr-BE" sz="1800" b="1" dirty="0" smtClean="0">
                          <a:solidFill>
                            <a:schemeClr val="tx1"/>
                          </a:solidFill>
                        </a:rPr>
                        <a:t>Combien de temps ?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tx1"/>
                          </a:solidFill>
                        </a:rPr>
                        <a:t>± 55 minutes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837864"/>
                  </a:ext>
                </a:extLst>
              </a:tr>
              <a:tr h="768387">
                <a:tc>
                  <a:txBody>
                    <a:bodyPr/>
                    <a:lstStyle/>
                    <a:p>
                      <a:pPr algn="ctr"/>
                      <a:r>
                        <a:rPr lang="fr-BE" sz="1800" b="1" dirty="0" smtClean="0">
                          <a:solidFill>
                            <a:schemeClr val="tx1"/>
                          </a:solidFill>
                        </a:rPr>
                        <a:t>Avec quoi ?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800" dirty="0" smtClean="0">
                          <a:solidFill>
                            <a:schemeClr val="tx1"/>
                          </a:solidFill>
                        </a:rPr>
                        <a:t>1 feuille blanche par élève et un tableau pour l’enseignant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644235"/>
                  </a:ext>
                </a:extLst>
              </a:tr>
              <a:tr h="76838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Où ?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En distanciel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ou en présentiel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56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86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1"/>
                </a:solidFill>
              </a:rPr>
              <a:t>1. Introduction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endParaRPr lang="fr-BE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Présenter </a:t>
            </a:r>
            <a:r>
              <a:rPr lang="fr-BE" dirty="0">
                <a:solidFill>
                  <a:schemeClr val="tx1"/>
                </a:solidFill>
              </a:rPr>
              <a:t>les </a:t>
            </a:r>
            <a:r>
              <a:rPr lang="fr-BE" dirty="0" smtClean="0">
                <a:solidFill>
                  <a:schemeClr val="tx1"/>
                </a:solidFill>
              </a:rPr>
              <a:t>objectifs </a:t>
            </a:r>
            <a:r>
              <a:rPr lang="fr-BE" dirty="0">
                <a:solidFill>
                  <a:schemeClr val="tx1"/>
                </a:solidFill>
              </a:rPr>
              <a:t>de l’animation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>
                <a:solidFill>
                  <a:schemeClr val="tx1"/>
                </a:solidFill>
              </a:rPr>
              <a:t>Présenter le </a:t>
            </a:r>
            <a:r>
              <a:rPr lang="fr-BE" dirty="0" smtClean="0">
                <a:solidFill>
                  <a:schemeClr val="tx1"/>
                </a:solidFill>
              </a:rPr>
              <a:t>plan </a:t>
            </a:r>
            <a:r>
              <a:rPr lang="fr-BE" dirty="0">
                <a:solidFill>
                  <a:schemeClr val="tx1"/>
                </a:solidFill>
              </a:rPr>
              <a:t>de </a:t>
            </a:r>
            <a:r>
              <a:rPr lang="fr-BE" dirty="0" smtClean="0">
                <a:solidFill>
                  <a:schemeClr val="tx1"/>
                </a:solidFill>
              </a:rPr>
              <a:t>l’animation</a:t>
            </a:r>
            <a:endParaRPr lang="fr-BE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Expliquer le mot « blason »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Dessiner le blason au tableau (ou le projeter par visioconférence)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Passer en revue chaque case du blason</a:t>
            </a: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352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96963" y="1722783"/>
            <a:ext cx="10403522" cy="1457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764" y="0"/>
            <a:ext cx="4714874" cy="629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1"/>
                </a:solidFill>
              </a:rPr>
              <a:t>2. Création du blason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endParaRPr lang="fr-BE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BE" b="1" dirty="0" smtClean="0">
                <a:solidFill>
                  <a:srgbClr val="C00000"/>
                </a:solidFill>
              </a:rPr>
              <a:t>Règle 1</a:t>
            </a:r>
            <a:r>
              <a:rPr lang="fr-BE" dirty="0" smtClean="0">
                <a:solidFill>
                  <a:schemeClr val="tx1"/>
                </a:solidFill>
              </a:rPr>
              <a:t> : cette partie se fait dans le silence </a:t>
            </a:r>
          </a:p>
          <a:p>
            <a:pPr marL="457200" indent="-457200">
              <a:buFont typeface="+mj-lt"/>
              <a:buAutoNum type="arabicPeriod"/>
            </a:pPr>
            <a:r>
              <a:rPr lang="fr-BE" b="1" dirty="0" smtClean="0">
                <a:solidFill>
                  <a:srgbClr val="C00000"/>
                </a:solidFill>
              </a:rPr>
              <a:t>Règle 2 </a:t>
            </a:r>
            <a:r>
              <a:rPr lang="fr-BE" dirty="0" smtClean="0">
                <a:solidFill>
                  <a:schemeClr val="tx1"/>
                </a:solidFill>
              </a:rPr>
              <a:t>: il faut essayer d’être 100 % honnête avec soi-même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chemeClr val="tx1"/>
                </a:solidFill>
              </a:rPr>
              <a:t>Leur demander de créer leur blason individuel</a:t>
            </a: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4" name="Image 3" descr="d:\Users\Victor\Documents\Com' &amp; logos\Juste le logo 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85" y="136525"/>
            <a:ext cx="5448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17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étrospective">
  <a:themeElements>
    <a:clrScheme name="Personnalisé 2">
      <a:dk1>
        <a:srgbClr val="000000"/>
      </a:dk1>
      <a:lt1>
        <a:sysClr val="window" lastClr="FFFFFF"/>
      </a:lt1>
      <a:dk2>
        <a:srgbClr val="000000"/>
      </a:dk2>
      <a:lt2>
        <a:srgbClr val="CCDDEA"/>
      </a:lt2>
      <a:accent1>
        <a:srgbClr val="C00000"/>
      </a:accent1>
      <a:accent2>
        <a:srgbClr val="C00000"/>
      </a:accent2>
      <a:accent3>
        <a:srgbClr val="00000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our JEEP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2065</TotalTime>
  <Words>372</Words>
  <Application>Microsoft Office PowerPoint</Application>
  <PresentationFormat>Grand écran</PresentationFormat>
  <Paragraphs>75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Symbol</vt:lpstr>
      <vt:lpstr>Rétrospective</vt:lpstr>
      <vt:lpstr>Présentation PowerPoint</vt:lpstr>
      <vt:lpstr>Plan</vt:lpstr>
      <vt:lpstr>Infor Jeunes Bruxelles c’est :</vt:lpstr>
      <vt:lpstr>Mais aussi : 2 services spécialisés</vt:lpstr>
      <vt:lpstr>Présentation PowerPoint</vt:lpstr>
      <vt:lpstr>En bref</vt:lpstr>
      <vt:lpstr>1. Introduction</vt:lpstr>
      <vt:lpstr>Présentation PowerPoint</vt:lpstr>
      <vt:lpstr>2. Création du blason</vt:lpstr>
      <vt:lpstr>3. Présentation du blason</vt:lpstr>
      <vt:lpstr>Service Orientation</vt:lpstr>
      <vt:lpstr>… et comment prendre rendez-vous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Orientation scolaire et professionnelle</dc:title>
  <dc:creator>Victor Lindberg</dc:creator>
  <cp:lastModifiedBy>Victor Lindberg</cp:lastModifiedBy>
  <cp:revision>399</cp:revision>
  <dcterms:created xsi:type="dcterms:W3CDTF">2020-08-13T12:43:55Z</dcterms:created>
  <dcterms:modified xsi:type="dcterms:W3CDTF">2021-05-11T08:03:43Z</dcterms:modified>
</cp:coreProperties>
</file>